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42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42" autoAdjust="0"/>
    <p:restoredTop sz="94343" autoAdjust="0"/>
  </p:normalViewPr>
  <p:slideViewPr>
    <p:cSldViewPr snapToGrid="0">
      <p:cViewPr varScale="1">
        <p:scale>
          <a:sx n="73" d="100"/>
          <a:sy n="73" d="100"/>
        </p:scale>
        <p:origin x="3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5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3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2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3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8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1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7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8992" y="640080"/>
            <a:ext cx="9957816" cy="2941320"/>
          </a:xfrm>
        </p:spPr>
        <p:txBody>
          <a:bodyPr anchor="ctr">
            <a:normAutofit/>
          </a:bodyPr>
          <a:lstStyle/>
          <a:p>
            <a:r>
              <a:rPr lang="es-EC" altLang="es-EC" sz="4800" b="1" dirty="0"/>
              <a:t>Introducción a la </a:t>
            </a:r>
            <a:r>
              <a:rPr lang="es-EC" altLang="es-EC" sz="4800" b="1" dirty="0" err="1"/>
              <a:t>Morfometría</a:t>
            </a:r>
            <a:r>
              <a:rPr lang="es-EC" altLang="es-EC" sz="4800" b="1" dirty="0"/>
              <a:t> Geométrica: Teoría y </a:t>
            </a:r>
            <a:r>
              <a:rPr lang="es-EC" altLang="es-EC" sz="4800" b="1" dirty="0" smtClean="0"/>
              <a:t>Aplicaciones</a:t>
            </a:r>
            <a:endParaRPr lang="es-EC" altLang="es-EC" sz="4800" b="1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91000"/>
            <a:ext cx="6400800" cy="2362200"/>
          </a:xfrm>
        </p:spPr>
        <p:txBody>
          <a:bodyPr/>
          <a:lstStyle/>
          <a:p>
            <a:pPr eaLnBrk="1" hangingPunct="1"/>
            <a:r>
              <a:rPr lang="es-EC" altLang="es-EC" sz="2800" dirty="0" smtClean="0"/>
              <a:t>Windsor Aguirre</a:t>
            </a:r>
          </a:p>
          <a:p>
            <a:pPr eaLnBrk="1" hangingPunct="1"/>
            <a:r>
              <a:rPr lang="es-EC" altLang="es-EC" sz="2800" dirty="0" smtClean="0"/>
              <a:t>Departamento de Ciencias Biológicas</a:t>
            </a:r>
          </a:p>
          <a:p>
            <a:pPr eaLnBrk="1" hangingPunct="1"/>
            <a:r>
              <a:rPr lang="es-EC" altLang="es-EC" sz="2800" dirty="0" err="1" smtClean="0"/>
              <a:t>DePaul</a:t>
            </a:r>
            <a:r>
              <a:rPr lang="es-EC" altLang="es-EC" sz="2800" dirty="0" smtClean="0"/>
              <a:t> </a:t>
            </a:r>
            <a:r>
              <a:rPr lang="es-EC" altLang="es-EC" sz="2800" dirty="0" err="1" smtClean="0"/>
              <a:t>University</a:t>
            </a:r>
            <a:endParaRPr lang="es-EC" altLang="es-EC" sz="2800" dirty="0" smtClean="0"/>
          </a:p>
          <a:p>
            <a:pPr eaLnBrk="1" hangingPunct="1"/>
            <a:r>
              <a:rPr lang="es-EC" altLang="es-EC" sz="2800" dirty="0" smtClean="0"/>
              <a:t>Chicago, IL, EEUU</a:t>
            </a:r>
            <a:endParaRPr lang="es-EC" altLang="es-EC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28800" y="3581400"/>
            <a:ext cx="8534400" cy="158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0"/>
            <a:ext cx="23082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6" descr="fish_mo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21812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9" descr="fish_arch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25908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10" descr="fishpink wing flyer fly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0"/>
            <a:ext cx="18732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1" descr="fishcongo-fish-teeth-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114801"/>
            <a:ext cx="29718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seahor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4191000"/>
            <a:ext cx="1109663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11" descr="needlefis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438400"/>
            <a:ext cx="357663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2" descr="Billfis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2286000"/>
            <a:ext cx="218916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4" y="3810000"/>
            <a:ext cx="3773487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5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brook_silver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06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5" descr="brown_tr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609601"/>
            <a:ext cx="4724400" cy="180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7" descr="LBF_blackfin_tu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1"/>
            <a:ext cx="4648200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10" descr="angry-puffer-fish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438401"/>
            <a:ext cx="21336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11" descr="american_e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0"/>
            <a:ext cx="41910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6" descr="LBF_Red_Sn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419601"/>
            <a:ext cx="3276600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48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1awinz\Presentations\2012\Stickleback_Seattle\Figures\skeletons\stripedbass-skele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3124200"/>
            <a:ext cx="427990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 descr="C:\1awinz\Presentations\2012\Stickleback_Seattle\Figures\skeletons\Forcipiger longirostri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0"/>
            <a:ext cx="39306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 descr="C:\1awinz\Presentations\2012\Stickleback_Seattle\Figures\skeletons\ocean-triggerfish-skelet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0"/>
            <a:ext cx="3887788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 descr="C:\1awinz\Presentations\2012\Stickleback_Seattle\Figures\skeletons\blue-runner-skelet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19400"/>
            <a:ext cx="44704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6" descr="C:\1awinz\Presentations\2012\Stickleback_Seattle\Figures\skeletons\ee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5334000"/>
            <a:ext cx="5495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8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C:\Documents and Settings\waguirre\Desktop\Grecia_Vin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657600"/>
            <a:ext cx="4419600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2" descr="G:\1awinz\Homepage\Aguirre_Lab_homepage\fishwestec\species_webpages\a_festa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6" y="581025"/>
            <a:ext cx="2035175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3" descr="G:\1awinz\Homepage\Aguirre_Lab_homepage\fishwestec\species_webpages\b_brevirostr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1616075"/>
            <a:ext cx="19939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4" descr="G:\1awinz\Homepage\Aguirre_Lab_homepage\fishwestec\species_webpages\B_peruan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6" y="1552575"/>
            <a:ext cx="2339975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5" descr="G:\1awinz\Homepage\Aguirre_Lab_homepage\fishwestec\species_webpages\rhoadsia_altipinna_juv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2439988"/>
            <a:ext cx="2198688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6" descr="C:\Users\waguirre\Desktop\Brycon_SR_smal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4" y="685801"/>
            <a:ext cx="2389187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9" descr="C:\Users\waguirre\Desktop\Astroblepus_S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410200"/>
            <a:ext cx="21542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Picture 10" descr="G:\1awinz\Homepage\Aguirre_Lab_homepage\fishwestec\species_webpages\ancistrus_clementina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3886201"/>
            <a:ext cx="225583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Picture 11" descr="G:\1awinz\Homepage\Aguirre_Lab_homepage\fishwestec\species_webpages\chaetostoma_aequinoctial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4038600"/>
            <a:ext cx="219551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2" descr="G:\1awinz\Homepage\Aguirre_Lab_homepage\fishwestec\species_webpages\cordylancistrus_santarosensi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4953001"/>
            <a:ext cx="2252663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2" name="Picture 13" descr="C:\Users\waguirre\Desktop\DSCN1194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9" y="149226"/>
            <a:ext cx="3925887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4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8636" y="841872"/>
            <a:ext cx="10003315" cy="4688596"/>
          </a:xfrm>
        </p:spPr>
        <p:txBody>
          <a:bodyPr>
            <a:noAutofit/>
          </a:bodyPr>
          <a:lstStyle/>
          <a:p>
            <a:pPr algn="l" eaLnBrk="1" hangingPunct="1"/>
            <a:r>
              <a:rPr lang="es-EC" altLang="es-EC" sz="4400" u="sng" dirty="0" smtClean="0"/>
              <a:t>PROGRAMA</a:t>
            </a:r>
            <a:r>
              <a:rPr lang="es-EC" altLang="es-EC" sz="4400" dirty="0" smtClean="0"/>
              <a:t>:</a:t>
            </a:r>
          </a:p>
          <a:p>
            <a:pPr algn="l" eaLnBrk="1" hangingPunct="1"/>
            <a:endParaRPr lang="es-EC" altLang="es-EC" sz="4400" dirty="0" smtClean="0"/>
          </a:p>
          <a:p>
            <a:pPr algn="l"/>
            <a:r>
              <a:rPr lang="es-EC" altLang="es-EC" sz="4400" dirty="0" smtClean="0"/>
              <a:t>I.B. </a:t>
            </a:r>
            <a:r>
              <a:rPr lang="es-EC" altLang="es-EC" sz="4400" dirty="0"/>
              <a:t>Historia del análisis </a:t>
            </a:r>
            <a:r>
              <a:rPr lang="es-EC" altLang="es-EC" sz="4400" dirty="0" err="1"/>
              <a:t>morfométrico</a:t>
            </a:r>
            <a:r>
              <a:rPr lang="es-EC" altLang="es-EC" sz="4400" dirty="0"/>
              <a:t> en la biología</a:t>
            </a:r>
          </a:p>
        </p:txBody>
      </p:sp>
    </p:spTree>
    <p:extLst>
      <p:ext uri="{BB962C8B-B14F-4D97-AF65-F5344CB8AC3E}">
        <p14:creationId xmlns:p14="http://schemas.microsoft.com/office/powerpoint/2010/main" val="1572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01_babo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35591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5" descr="Brz_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676400"/>
            <a:ext cx="3352800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7" descr="P101006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84350"/>
            <a:ext cx="2514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2" descr="C:\Users\waguirre\Desktop\flycatcher_cerro_blanco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-7938"/>
            <a:ext cx="2532063" cy="19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5" descr="C:\Users\waguirre\Desktop\gobies_facebook_Jun_14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964" y="0"/>
            <a:ext cx="2478087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8" descr="C:\Users\waguirre\Desktop\delfin_femm_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4768850"/>
            <a:ext cx="30241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6" descr="C:\Users\waguirre\Desktop\snake_fly_hea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4572000"/>
            <a:ext cx="1479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2" descr="P10100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05250"/>
            <a:ext cx="29718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3" descr="C:\1awinz\Miscellaneous\Pictures\Biology_pictures\fish\Ocean_fish_Todd_Miller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4484688"/>
            <a:ext cx="2373312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9" descr="C:\1awinz\Miscellaneous\Pictures\Biology_pictures\insects\twip_120308_00.ss_full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678114"/>
            <a:ext cx="242887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23" descr="C:\Users\waguirre\Desktop\zo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88" y="-7938"/>
            <a:ext cx="115411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17" descr="C:\Users\waguirre\Desktop\bat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922464"/>
            <a:ext cx="2033588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33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 descr="brook_silver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1788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5" descr="brown_tr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71601"/>
            <a:ext cx="4724400" cy="180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7" descr="LBF_blackfin_tu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20989"/>
            <a:ext cx="4648200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0" descr="angry-puffer-fish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9589"/>
            <a:ext cx="21336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1" descr="american_e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878389"/>
            <a:ext cx="4191000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6" descr="LBF_Red_Sn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30788"/>
            <a:ext cx="3276600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Rectangle 2"/>
          <p:cNvSpPr txBox="1">
            <a:spLocks noChangeArrowheads="1"/>
          </p:cNvSpPr>
          <p:nvPr/>
        </p:nvSpPr>
        <p:spPr bwMode="auto">
          <a:xfrm>
            <a:off x="1846263" y="21590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1363" indent="-28416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1413" indent="-2270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98613" indent="-2270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5813" indent="-2270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3013" indent="-227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0213" indent="-227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7413" indent="-227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4613" indent="-227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C" altLang="es-EC" sz="4000"/>
              <a:t>¿</a:t>
            </a:r>
            <a:r>
              <a:rPr lang="en-US" altLang="es-EC" sz="4000"/>
              <a:t>Cómo Describimos Esta Variación?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1128823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229600" cy="685800"/>
          </a:xfrm>
        </p:spPr>
        <p:txBody>
          <a:bodyPr/>
          <a:lstStyle/>
          <a:p>
            <a:r>
              <a:rPr lang="en-US" altLang="es-EC" sz="4000"/>
              <a:t>Describiendo la Variación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600199"/>
            <a:ext cx="8001000" cy="4859339"/>
          </a:xfrm>
        </p:spPr>
        <p:txBody>
          <a:bodyPr>
            <a:normAutofit/>
          </a:bodyPr>
          <a:lstStyle/>
          <a:p>
            <a:r>
              <a:rPr lang="es-EC" altLang="es-EC" dirty="0" smtClean="0"/>
              <a:t>Antiguamente, la variación morfológica se describía de manera </a:t>
            </a:r>
            <a:r>
              <a:rPr lang="es-EC" altLang="es-EC" b="1" dirty="0"/>
              <a:t>c</a:t>
            </a:r>
            <a:r>
              <a:rPr lang="es-EC" altLang="es-EC" b="1" dirty="0" smtClean="0"/>
              <a:t>ualitativa</a:t>
            </a:r>
          </a:p>
          <a:p>
            <a:endParaRPr lang="es-EC" altLang="es-EC" b="1" dirty="0" smtClean="0"/>
          </a:p>
          <a:p>
            <a:r>
              <a:rPr lang="es-EC" altLang="es-EC" dirty="0" smtClean="0"/>
              <a:t>Descripciones </a:t>
            </a:r>
            <a:r>
              <a:rPr lang="es-EC" altLang="es-EC" dirty="0"/>
              <a:t>c</a:t>
            </a:r>
            <a:r>
              <a:rPr lang="es-EC" altLang="es-EC" dirty="0" smtClean="0"/>
              <a:t>ualitativas sufren de una falta de precisión y de subjetividad</a:t>
            </a:r>
          </a:p>
          <a:p>
            <a:pPr lvl="1"/>
            <a:r>
              <a:rPr lang="es-EC" altLang="es-EC" dirty="0" smtClean="0"/>
              <a:t>“Cuerpo delgado”</a:t>
            </a:r>
          </a:p>
          <a:p>
            <a:pPr lvl="1"/>
            <a:r>
              <a:rPr lang="es-EC" altLang="es-EC" dirty="0" smtClean="0"/>
              <a:t>“Cabeza grande”</a:t>
            </a:r>
          </a:p>
          <a:p>
            <a:endParaRPr lang="es-EC" altLang="es-EC" dirty="0" smtClean="0"/>
          </a:p>
          <a:p>
            <a:r>
              <a:rPr lang="es-EC" altLang="es-EC" dirty="0" smtClean="0"/>
              <a:t>Esto puede llevar a errores                                            de interpretación</a:t>
            </a:r>
            <a:endParaRPr lang="es-EC" altLang="es-EC" dirty="0"/>
          </a:p>
        </p:txBody>
      </p:sp>
      <p:pic>
        <p:nvPicPr>
          <p:cNvPr id="10245" name="Picture 2" descr="http://condor.depaul.edu/waguirre/fishwestec/brycon_compari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57600"/>
            <a:ext cx="3856038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9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229600" cy="685800"/>
          </a:xfrm>
        </p:spPr>
        <p:txBody>
          <a:bodyPr/>
          <a:lstStyle/>
          <a:p>
            <a:r>
              <a:rPr lang="en-US" altLang="es-EC" sz="4000" dirty="0" err="1" smtClean="0"/>
              <a:t>Morfometría</a:t>
            </a:r>
            <a:endParaRPr lang="en-US" altLang="es-EC" sz="40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8001000" cy="3886200"/>
          </a:xfrm>
        </p:spPr>
        <p:txBody>
          <a:bodyPr/>
          <a:lstStyle/>
          <a:p>
            <a:r>
              <a:rPr lang="es-EC" altLang="es-EC" dirty="0" smtClean="0"/>
              <a:t>Métodos cuantitativos se comenzaron a popularizar a medida que se crearon nuevos métodos cuantitativos y estadísticos</a:t>
            </a:r>
          </a:p>
          <a:p>
            <a:r>
              <a:rPr lang="es-EC" altLang="es-EC" i="1" dirty="0" err="1" smtClean="0"/>
              <a:t>Numerical</a:t>
            </a:r>
            <a:r>
              <a:rPr lang="es-EC" altLang="es-EC" i="1" dirty="0" smtClean="0"/>
              <a:t> </a:t>
            </a:r>
            <a:r>
              <a:rPr lang="es-EC" altLang="es-EC" i="1" dirty="0" err="1" smtClean="0"/>
              <a:t>Taxonomy</a:t>
            </a:r>
            <a:r>
              <a:rPr lang="es-EC" altLang="es-EC" i="1" dirty="0" smtClean="0"/>
              <a:t> </a:t>
            </a:r>
            <a:r>
              <a:rPr lang="es-EC" altLang="es-EC" dirty="0" smtClean="0"/>
              <a:t>de </a:t>
            </a:r>
            <a:r>
              <a:rPr lang="es-EC" altLang="es-EC" dirty="0" err="1" smtClean="0"/>
              <a:t>Sneath</a:t>
            </a:r>
            <a:r>
              <a:rPr lang="es-EC" altLang="es-EC" dirty="0" smtClean="0"/>
              <a:t> &amp; </a:t>
            </a:r>
            <a:r>
              <a:rPr lang="es-EC" altLang="es-EC" dirty="0" err="1" smtClean="0"/>
              <a:t>Sokal</a:t>
            </a:r>
            <a:endParaRPr lang="es-EC" altLang="es-EC" dirty="0" smtClean="0"/>
          </a:p>
          <a:p>
            <a:r>
              <a:rPr lang="es-EC" altLang="es-EC" i="1" dirty="0" err="1" smtClean="0"/>
              <a:t>Multivariate</a:t>
            </a:r>
            <a:r>
              <a:rPr lang="es-EC" altLang="es-EC" i="1" dirty="0" smtClean="0"/>
              <a:t> </a:t>
            </a:r>
            <a:r>
              <a:rPr lang="es-EC" altLang="es-EC" i="1" dirty="0" err="1" smtClean="0"/>
              <a:t>Morphometrics</a:t>
            </a:r>
            <a:r>
              <a:rPr lang="es-EC" altLang="es-EC" i="1" dirty="0" smtClean="0"/>
              <a:t> </a:t>
            </a:r>
            <a:r>
              <a:rPr lang="es-EC" altLang="es-EC" dirty="0" smtClean="0"/>
              <a:t>de </a:t>
            </a:r>
            <a:r>
              <a:rPr lang="es-EC" altLang="es-EC" dirty="0" err="1" smtClean="0"/>
              <a:t>Reyment</a:t>
            </a:r>
            <a:r>
              <a:rPr lang="es-EC" altLang="es-EC" dirty="0" smtClean="0"/>
              <a:t> et al.</a:t>
            </a:r>
            <a:endParaRPr lang="es-EC" altLang="es-EC" dirty="0"/>
          </a:p>
        </p:txBody>
      </p:sp>
      <p:pic>
        <p:nvPicPr>
          <p:cNvPr id="1026" name="Picture 2" descr="Image result for Numerical Tax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584" y="3938829"/>
            <a:ext cx="2118950" cy="28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orphometrics rey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54" y="3938829"/>
            <a:ext cx="2118951" cy="28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92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229600" cy="685800"/>
          </a:xfrm>
        </p:spPr>
        <p:txBody>
          <a:bodyPr/>
          <a:lstStyle/>
          <a:p>
            <a:r>
              <a:rPr lang="en-US" altLang="es-EC" sz="4000"/>
              <a:t>Morfometría Tradicional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8001000" cy="3886200"/>
          </a:xfrm>
        </p:spPr>
        <p:txBody>
          <a:bodyPr/>
          <a:lstStyle/>
          <a:p>
            <a:r>
              <a:rPr lang="es-EC" altLang="es-EC" dirty="0" smtClean="0"/>
              <a:t>Utiliza medidas tomadas con calibradores para obtener variables </a:t>
            </a:r>
            <a:r>
              <a:rPr lang="es-EC" altLang="es-EC" b="1" dirty="0" smtClean="0"/>
              <a:t>cuantitativas</a:t>
            </a:r>
          </a:p>
          <a:p>
            <a:pPr lvl="1"/>
            <a:r>
              <a:rPr lang="es-EC" altLang="es-EC" dirty="0" smtClean="0"/>
              <a:t>Aumenta la precisión de las descripciones.</a:t>
            </a:r>
            <a:endParaRPr lang="es-EC" altLang="es-EC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32" y="3261360"/>
            <a:ext cx="9228336" cy="2491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62949" y="6021976"/>
            <a:ext cx="3775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Aguirre &amp; </a:t>
            </a:r>
            <a:r>
              <a:rPr lang="en-US" sz="2400" dirty="0" err="1" smtClean="0"/>
              <a:t>Shervette</a:t>
            </a:r>
            <a:r>
              <a:rPr lang="en-US" sz="2400" dirty="0" smtClean="0"/>
              <a:t> (2005)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7159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8636" y="841872"/>
            <a:ext cx="10003315" cy="4688596"/>
          </a:xfrm>
        </p:spPr>
        <p:txBody>
          <a:bodyPr>
            <a:noAutofit/>
          </a:bodyPr>
          <a:lstStyle/>
          <a:p>
            <a:pPr algn="l" eaLnBrk="1" hangingPunct="1"/>
            <a:r>
              <a:rPr lang="es-EC" altLang="es-EC" sz="4400" u="sng" dirty="0" smtClean="0"/>
              <a:t>PROGRAMA</a:t>
            </a:r>
            <a:r>
              <a:rPr lang="es-EC" altLang="es-EC" sz="4400" dirty="0" smtClean="0"/>
              <a:t>:</a:t>
            </a:r>
          </a:p>
          <a:p>
            <a:pPr algn="l" eaLnBrk="1" hangingPunct="1"/>
            <a:endParaRPr lang="es-EC" altLang="es-EC" sz="4400" dirty="0" smtClean="0"/>
          </a:p>
          <a:p>
            <a:pPr algn="l"/>
            <a:r>
              <a:rPr lang="es-EC" altLang="es-EC" sz="4400" dirty="0" smtClean="0"/>
              <a:t>I.A. Introducción al Taller</a:t>
            </a:r>
            <a:endParaRPr lang="es-EC" altLang="es-EC" sz="4400" dirty="0"/>
          </a:p>
        </p:txBody>
      </p:sp>
    </p:spTree>
    <p:extLst>
      <p:ext uri="{BB962C8B-B14F-4D97-AF65-F5344CB8AC3E}">
        <p14:creationId xmlns:p14="http://schemas.microsoft.com/office/powerpoint/2010/main" val="275550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229600" cy="685800"/>
          </a:xfrm>
        </p:spPr>
        <p:txBody>
          <a:bodyPr/>
          <a:lstStyle/>
          <a:p>
            <a:r>
              <a:rPr lang="en-US" altLang="es-EC" sz="4000"/>
              <a:t>Morfometría Tradicional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8001000" cy="3886200"/>
          </a:xfrm>
        </p:spPr>
        <p:txBody>
          <a:bodyPr/>
          <a:lstStyle/>
          <a:p>
            <a:r>
              <a:rPr lang="es-EC" altLang="es-EC" dirty="0" smtClean="0"/>
              <a:t>Métodos de análisis estadísticos son aplicados a la matriz de datos </a:t>
            </a:r>
            <a:endParaRPr lang="es-EC" altLang="es-EC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639889" y="2624929"/>
          <a:ext cx="4132260" cy="3761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452">
                  <a:extLst>
                    <a:ext uri="{9D8B030D-6E8A-4147-A177-3AD203B41FA5}">
                      <a16:colId xmlns:a16="http://schemas.microsoft.com/office/drawing/2014/main" val="2527513044"/>
                    </a:ext>
                  </a:extLst>
                </a:gridCol>
                <a:gridCol w="826452">
                  <a:extLst>
                    <a:ext uri="{9D8B030D-6E8A-4147-A177-3AD203B41FA5}">
                      <a16:colId xmlns:a16="http://schemas.microsoft.com/office/drawing/2014/main" val="839962099"/>
                    </a:ext>
                  </a:extLst>
                </a:gridCol>
                <a:gridCol w="826452">
                  <a:extLst>
                    <a:ext uri="{9D8B030D-6E8A-4147-A177-3AD203B41FA5}">
                      <a16:colId xmlns:a16="http://schemas.microsoft.com/office/drawing/2014/main" val="2975794041"/>
                    </a:ext>
                  </a:extLst>
                </a:gridCol>
                <a:gridCol w="826452">
                  <a:extLst>
                    <a:ext uri="{9D8B030D-6E8A-4147-A177-3AD203B41FA5}">
                      <a16:colId xmlns:a16="http://schemas.microsoft.com/office/drawing/2014/main" val="2584883740"/>
                    </a:ext>
                  </a:extLst>
                </a:gridCol>
                <a:gridCol w="826452">
                  <a:extLst>
                    <a:ext uri="{9D8B030D-6E8A-4147-A177-3AD203B41FA5}">
                      <a16:colId xmlns:a16="http://schemas.microsoft.com/office/drawing/2014/main" val="1871718331"/>
                    </a:ext>
                  </a:extLst>
                </a:gridCol>
              </a:tblGrid>
              <a:tr h="470198"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err="1" smtClean="0"/>
                        <a:t>Spec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SL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HL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BD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PCTL</a:t>
                      </a:r>
                      <a:endParaRPr lang="es-EC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778243"/>
                  </a:ext>
                </a:extLst>
              </a:tr>
              <a:tr h="470198"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1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35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8.5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11.0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5.1</a:t>
                      </a:r>
                      <a:endParaRPr lang="es-EC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185862"/>
                  </a:ext>
                </a:extLst>
              </a:tr>
              <a:tr h="470198"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2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40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9.3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13.1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6.2</a:t>
                      </a:r>
                      <a:endParaRPr lang="es-EC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074881"/>
                  </a:ext>
                </a:extLst>
              </a:tr>
              <a:tr h="470198"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3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37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9.0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12.2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6.0</a:t>
                      </a:r>
                      <a:endParaRPr lang="es-EC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824935"/>
                  </a:ext>
                </a:extLst>
              </a:tr>
              <a:tr h="470198"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5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42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9.4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13.6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6.5</a:t>
                      </a:r>
                      <a:endParaRPr lang="es-EC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25602"/>
                  </a:ext>
                </a:extLst>
              </a:tr>
              <a:tr h="470198"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6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39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9.2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12.4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6.3</a:t>
                      </a:r>
                      <a:endParaRPr lang="es-EC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89080"/>
                  </a:ext>
                </a:extLst>
              </a:tr>
              <a:tr h="470198"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7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41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9.1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14.0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6.4</a:t>
                      </a:r>
                      <a:endParaRPr lang="es-EC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298595"/>
                  </a:ext>
                </a:extLst>
              </a:tr>
              <a:tr h="470198"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8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45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9.6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14.2</a:t>
                      </a:r>
                      <a:endParaRPr lang="es-EC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 smtClean="0"/>
                        <a:t>7.2</a:t>
                      </a:r>
                      <a:endParaRPr lang="es-EC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14924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72213" y="2971800"/>
            <a:ext cx="4914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dirty="0" smtClean="0"/>
              <a:t>-Las columnas son las variables</a:t>
            </a:r>
          </a:p>
          <a:p>
            <a:r>
              <a:rPr lang="es-EC" sz="2800" dirty="0" smtClean="0"/>
              <a:t>-Las filas son los especímenes</a:t>
            </a:r>
          </a:p>
          <a:p>
            <a:endParaRPr lang="es-EC" sz="2800" dirty="0"/>
          </a:p>
          <a:p>
            <a:r>
              <a:rPr lang="es-EC" sz="2800" dirty="0" smtClean="0"/>
              <a:t>-Métodos para analizar múltiples variables como PCA, CVA, DFA, etc.</a:t>
            </a:r>
            <a:endParaRPr lang="es-EC" sz="28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0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s-EC" dirty="0" err="1" smtClean="0"/>
              <a:t>Ejemplos</a:t>
            </a:r>
            <a:r>
              <a:rPr lang="en-US" altLang="es-EC" dirty="0" smtClean="0"/>
              <a:t> de </a:t>
            </a:r>
            <a:r>
              <a:rPr lang="en-US" altLang="es-EC" dirty="0" err="1" smtClean="0"/>
              <a:t>Aplicaciones</a:t>
            </a:r>
            <a:endParaRPr lang="es-EC" altLang="es-EC" dirty="0" smtClean="0"/>
          </a:p>
        </p:txBody>
      </p:sp>
      <p:pic>
        <p:nvPicPr>
          <p:cNvPr id="12291" name="Picture 4" descr="C:\Users\waguirre\Desktop\cynosc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6" y="1793082"/>
            <a:ext cx="6773521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 descr="C:\Users\waguirre\Desktop\puff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12" y="1690688"/>
            <a:ext cx="3276600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7629524" y="1525588"/>
            <a:ext cx="76200" cy="5332412"/>
          </a:xfrm>
          <a:prstGeom prst="line">
            <a:avLst/>
          </a:prstGeom>
          <a:ln w="190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0" y="1511520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9776" y="6446193"/>
            <a:ext cx="3775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Aguirre &amp; </a:t>
            </a:r>
            <a:r>
              <a:rPr lang="en-US" sz="2400" dirty="0" err="1" smtClean="0"/>
              <a:t>Shervette</a:t>
            </a:r>
            <a:r>
              <a:rPr lang="en-US" sz="2400" dirty="0" smtClean="0"/>
              <a:t> (2005)</a:t>
            </a:r>
            <a:endParaRPr lang="es-EC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941801" y="6450208"/>
            <a:ext cx="3775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Aguirre </a:t>
            </a:r>
            <a:r>
              <a:rPr lang="en-US" sz="2400" dirty="0" smtClean="0"/>
              <a:t>et al. </a:t>
            </a:r>
            <a:r>
              <a:rPr lang="en-US" sz="2400" dirty="0" smtClean="0"/>
              <a:t>(</a:t>
            </a:r>
            <a:r>
              <a:rPr lang="en-US" sz="2400" dirty="0" smtClean="0"/>
              <a:t>2006)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260645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229600" cy="685800"/>
          </a:xfrm>
        </p:spPr>
        <p:txBody>
          <a:bodyPr/>
          <a:lstStyle/>
          <a:p>
            <a:r>
              <a:rPr lang="en-US" altLang="es-EC" sz="4000"/>
              <a:t>Limitaciones: Morfometría Tradicional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8001000" cy="4648200"/>
          </a:xfrm>
        </p:spPr>
        <p:txBody>
          <a:bodyPr/>
          <a:lstStyle/>
          <a:p>
            <a:r>
              <a:rPr lang="en-US" altLang="es-EC" dirty="0" err="1" smtClean="0"/>
              <a:t>Correlación</a:t>
            </a:r>
            <a:r>
              <a:rPr lang="en-US" altLang="es-EC" dirty="0" smtClean="0"/>
              <a:t> entre </a:t>
            </a:r>
            <a:r>
              <a:rPr lang="en-US" altLang="es-EC" dirty="0" err="1" smtClean="0"/>
              <a:t>medidas</a:t>
            </a:r>
            <a:r>
              <a:rPr lang="en-US" altLang="es-EC" dirty="0" smtClean="0"/>
              <a:t> y el </a:t>
            </a:r>
            <a:r>
              <a:rPr lang="en-US" altLang="es-EC" dirty="0" err="1" smtClean="0"/>
              <a:t>tamaño</a:t>
            </a:r>
            <a:endParaRPr lang="es-EC" altLang="es-EC" dirty="0" smtClean="0"/>
          </a:p>
          <a:p>
            <a:r>
              <a:rPr lang="es-EC" altLang="es-EC" dirty="0" smtClean="0"/>
              <a:t>Menos información se capta de lo que parece</a:t>
            </a:r>
          </a:p>
          <a:p>
            <a:pPr lvl="1"/>
            <a:r>
              <a:rPr lang="es-EC" altLang="es-EC" dirty="0" smtClean="0"/>
              <a:t>Varias medidas tomadas en paralelo</a:t>
            </a:r>
          </a:p>
          <a:p>
            <a:r>
              <a:rPr lang="es-EC" altLang="es-EC" dirty="0" smtClean="0"/>
              <a:t>Varias medidas inician del mismo punto</a:t>
            </a:r>
          </a:p>
          <a:p>
            <a:pPr lvl="1"/>
            <a:r>
              <a:rPr lang="es-EC" altLang="es-EC" dirty="0" smtClean="0"/>
              <a:t>Falta de independencia entre variables</a:t>
            </a:r>
          </a:p>
          <a:p>
            <a:r>
              <a:rPr lang="es-EC" altLang="es-EC" dirty="0" smtClean="0"/>
              <a:t>Medidas largas impiden interpretación de patrones de variación locales</a:t>
            </a:r>
          </a:p>
          <a:p>
            <a:r>
              <a:rPr lang="es-EC" altLang="es-EC" dirty="0" smtClean="0"/>
              <a:t>Relaciones espaciales entre medidas (configuración geométrica) se pierden por lo que la visualización es difícil</a:t>
            </a:r>
            <a:endParaRPr lang="es-EC" altLang="es-EC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2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08143" y="309508"/>
            <a:ext cx="10110651" cy="685800"/>
          </a:xfrm>
        </p:spPr>
        <p:txBody>
          <a:bodyPr>
            <a:normAutofit/>
          </a:bodyPr>
          <a:lstStyle/>
          <a:p>
            <a:r>
              <a:rPr lang="en-US" altLang="es-EC" sz="4000" dirty="0" err="1"/>
              <a:t>Avance</a:t>
            </a:r>
            <a:r>
              <a:rPr lang="en-US" altLang="es-EC" sz="4000" dirty="0"/>
              <a:t>: Box Truss (Strauss y </a:t>
            </a:r>
            <a:r>
              <a:rPr lang="en-US" altLang="es-EC" sz="4000" dirty="0" err="1" smtClean="0"/>
              <a:t>Bookstein</a:t>
            </a:r>
            <a:r>
              <a:rPr lang="en-US" altLang="es-EC" sz="4000" dirty="0" smtClean="0"/>
              <a:t>, 1982)</a:t>
            </a:r>
            <a:endParaRPr lang="en-US" altLang="es-EC" sz="4000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447800"/>
            <a:ext cx="8001000" cy="1406124"/>
          </a:xfrm>
        </p:spPr>
        <p:txBody>
          <a:bodyPr/>
          <a:lstStyle/>
          <a:p>
            <a:r>
              <a:rPr lang="es-EC" altLang="es-EC" dirty="0" smtClean="0"/>
              <a:t>Método mas sistemático para tomar medidas que divide la forma en una serie de triángulos </a:t>
            </a:r>
          </a:p>
        </p:txBody>
      </p:sp>
      <p:sp>
        <p:nvSpPr>
          <p:cNvPr id="14342" name="TextBox 1"/>
          <p:cNvSpPr txBox="1">
            <a:spLocks noChangeArrowheads="1"/>
          </p:cNvSpPr>
          <p:nvPr/>
        </p:nvSpPr>
        <p:spPr bwMode="auto">
          <a:xfrm>
            <a:off x="685584" y="2887917"/>
            <a:ext cx="410829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s-EC" sz="2800" dirty="0"/>
              <a:t>-</a:t>
            </a:r>
            <a:r>
              <a:rPr lang="en-US" altLang="es-EC" sz="2800" dirty="0" err="1"/>
              <a:t>Igual</a:t>
            </a:r>
            <a:r>
              <a:rPr lang="en-US" altLang="es-EC" sz="2800" dirty="0"/>
              <a:t> </a:t>
            </a:r>
            <a:r>
              <a:rPr lang="en-US" altLang="es-EC" sz="2800" dirty="0" err="1"/>
              <a:t>resulta</a:t>
            </a:r>
            <a:r>
              <a:rPr lang="en-US" altLang="es-EC" sz="2800" dirty="0"/>
              <a:t> </a:t>
            </a:r>
            <a:r>
              <a:rPr lang="en-US" altLang="es-EC" sz="2800" dirty="0" err="1"/>
              <a:t>en</a:t>
            </a:r>
            <a:r>
              <a:rPr lang="en-US" altLang="es-EC" sz="2800" dirty="0"/>
              <a:t> </a:t>
            </a:r>
            <a:r>
              <a:rPr lang="en-US" altLang="es-EC" sz="2800" dirty="0" err="1"/>
              <a:t>una</a:t>
            </a:r>
            <a:r>
              <a:rPr lang="en-US" altLang="es-EC" sz="2800" dirty="0"/>
              <a:t> </a:t>
            </a:r>
            <a:r>
              <a:rPr lang="en-US" altLang="es-EC" sz="2800" dirty="0" err="1"/>
              <a:t>serie</a:t>
            </a:r>
            <a:r>
              <a:rPr lang="en-US" altLang="es-EC" sz="2800" dirty="0"/>
              <a:t> de </a:t>
            </a:r>
            <a:r>
              <a:rPr lang="en-US" altLang="es-EC" sz="2800" dirty="0" err="1" smtClean="0"/>
              <a:t>medidas</a:t>
            </a:r>
            <a:r>
              <a:rPr lang="en-US" altLang="es-EC" sz="2800" dirty="0" smtClean="0"/>
              <a:t> </a:t>
            </a:r>
            <a:r>
              <a:rPr lang="en-US" altLang="es-EC" sz="2800" dirty="0" err="1"/>
              <a:t>tomadas</a:t>
            </a:r>
            <a:r>
              <a:rPr lang="en-US" altLang="es-EC" sz="2800" dirty="0"/>
              <a:t> con </a:t>
            </a:r>
            <a:r>
              <a:rPr lang="en-US" altLang="es-EC" sz="2800" dirty="0" err="1"/>
              <a:t>calibrador</a:t>
            </a:r>
            <a:r>
              <a:rPr lang="en-US" altLang="es-EC" sz="2800" dirty="0"/>
              <a:t> (</a:t>
            </a:r>
            <a:r>
              <a:rPr lang="en-US" altLang="es-EC" sz="2800" dirty="0" err="1"/>
              <a:t>tedioso</a:t>
            </a:r>
            <a:r>
              <a:rPr lang="en-US" altLang="es-EC" sz="2800" dirty="0"/>
              <a:t>, </a:t>
            </a:r>
            <a:r>
              <a:rPr lang="en-US" altLang="es-EC" sz="2800" dirty="0" err="1"/>
              <a:t>problemas</a:t>
            </a:r>
            <a:r>
              <a:rPr lang="en-US" altLang="es-EC" sz="2800" dirty="0"/>
              <a:t> de </a:t>
            </a:r>
            <a:r>
              <a:rPr lang="en-US" altLang="es-EC" sz="2800" dirty="0" err="1"/>
              <a:t>visualización</a:t>
            </a:r>
            <a:r>
              <a:rPr lang="en-US" altLang="es-EC" sz="2800" dirty="0"/>
              <a:t>)</a:t>
            </a:r>
            <a:endParaRPr lang="es-EC" altLang="es-EC" sz="28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214547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75" y="2385993"/>
            <a:ext cx="6296489" cy="4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altLang="es-EC" b="1" u="sng" dirty="0" smtClean="0"/>
              <a:t>PROGRAMA – Jueves</a:t>
            </a:r>
            <a:endParaRPr lang="es-EC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C" dirty="0" smtClean="0"/>
              <a:t>I.A</a:t>
            </a:r>
            <a:r>
              <a:rPr lang="es-EC" dirty="0"/>
              <a:t>. Introducción al </a:t>
            </a:r>
            <a:r>
              <a:rPr lang="es-EC" dirty="0" smtClean="0"/>
              <a:t>taller</a:t>
            </a:r>
            <a:endParaRPr lang="es-EC" dirty="0"/>
          </a:p>
          <a:p>
            <a:r>
              <a:rPr lang="es-EC" dirty="0"/>
              <a:t>I.B. Historia del análisis </a:t>
            </a:r>
            <a:r>
              <a:rPr lang="es-EC" dirty="0" err="1"/>
              <a:t>morfométrico</a:t>
            </a:r>
            <a:r>
              <a:rPr lang="es-EC" dirty="0"/>
              <a:t> en la biología</a:t>
            </a:r>
          </a:p>
          <a:p>
            <a:r>
              <a:rPr lang="es-EC" dirty="0"/>
              <a:t>I.C. La </a:t>
            </a:r>
            <a:r>
              <a:rPr lang="es-EC" dirty="0" err="1"/>
              <a:t>morfometría</a:t>
            </a:r>
            <a:r>
              <a:rPr lang="es-EC" dirty="0"/>
              <a:t> geométrica: Teoría</a:t>
            </a:r>
          </a:p>
          <a:p>
            <a:r>
              <a:rPr lang="es-EC" dirty="0"/>
              <a:t>I.D. Aplicaciones comunes de la </a:t>
            </a:r>
            <a:r>
              <a:rPr lang="es-EC" dirty="0" err="1"/>
              <a:t>morfometría</a:t>
            </a:r>
            <a:r>
              <a:rPr lang="es-EC" dirty="0"/>
              <a:t> geométrica</a:t>
            </a:r>
          </a:p>
          <a:p>
            <a:r>
              <a:rPr lang="es-EC" dirty="0"/>
              <a:t>	I.D.1. Dimorfismo sexual</a:t>
            </a:r>
          </a:p>
          <a:p>
            <a:r>
              <a:rPr lang="es-EC" dirty="0"/>
              <a:t>	I.D.2. </a:t>
            </a:r>
            <a:r>
              <a:rPr lang="es-EC" dirty="0" err="1"/>
              <a:t>Alometría</a:t>
            </a:r>
            <a:endParaRPr lang="es-EC" dirty="0"/>
          </a:p>
          <a:p>
            <a:r>
              <a:rPr lang="es-EC" dirty="0"/>
              <a:t>	I.D.3. Diferenciación entre dos poblaciones</a:t>
            </a:r>
          </a:p>
          <a:p>
            <a:r>
              <a:rPr lang="es-EC" dirty="0"/>
              <a:t>	I.D.4. </a:t>
            </a:r>
            <a:r>
              <a:rPr lang="es-EC" dirty="0" err="1"/>
              <a:t>Ecomorfología</a:t>
            </a:r>
            <a:endParaRPr lang="es-EC" dirty="0"/>
          </a:p>
          <a:p>
            <a:r>
              <a:rPr lang="es-EC" dirty="0"/>
              <a:t>	I.D.5. El análisis de contornos</a:t>
            </a:r>
          </a:p>
          <a:p>
            <a:r>
              <a:rPr lang="es-EC" dirty="0"/>
              <a:t>	I.D.6. Análisis </a:t>
            </a:r>
            <a:r>
              <a:rPr lang="es-EC" dirty="0" err="1"/>
              <a:t>morfométrico</a:t>
            </a:r>
            <a:r>
              <a:rPr lang="es-EC" dirty="0"/>
              <a:t> usando filogenias</a:t>
            </a:r>
          </a:p>
          <a:p>
            <a:r>
              <a:rPr lang="es-EC" dirty="0"/>
              <a:t>	I.D.7. Otras aplicaciones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426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altLang="es-EC" b="1" u="sng" dirty="0" smtClean="0"/>
              <a:t>PROGRAMA – Viernes</a:t>
            </a:r>
            <a:endParaRPr lang="es-EC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II.A. </a:t>
            </a:r>
            <a:r>
              <a:rPr lang="es-EC" dirty="0"/>
              <a:t>Mañana - Repaso de análisis cuantitativos y estadística básica</a:t>
            </a:r>
          </a:p>
          <a:p>
            <a:endParaRPr lang="es-EC" dirty="0" smtClean="0"/>
          </a:p>
          <a:p>
            <a:r>
              <a:rPr lang="es-EC" dirty="0" smtClean="0"/>
              <a:t>II.B. Tarde - Métodos </a:t>
            </a:r>
            <a:r>
              <a:rPr lang="es-EC" dirty="0"/>
              <a:t>de análisis multivariados - Teoría</a:t>
            </a:r>
          </a:p>
          <a:p>
            <a:r>
              <a:rPr lang="es-EC" dirty="0"/>
              <a:t>	</a:t>
            </a:r>
            <a:r>
              <a:rPr lang="es-EC" dirty="0" smtClean="0"/>
              <a:t>II.B.1</a:t>
            </a:r>
            <a:r>
              <a:rPr lang="es-EC" dirty="0"/>
              <a:t>. Análisis de componentes principales </a:t>
            </a:r>
            <a:r>
              <a:rPr lang="es-EC" dirty="0" smtClean="0"/>
              <a:t>(ACP)</a:t>
            </a:r>
            <a:endParaRPr lang="es-EC" dirty="0"/>
          </a:p>
          <a:p>
            <a:r>
              <a:rPr lang="es-EC" dirty="0"/>
              <a:t>	</a:t>
            </a:r>
            <a:r>
              <a:rPr lang="es-EC" dirty="0" smtClean="0"/>
              <a:t>II.B.2</a:t>
            </a:r>
            <a:r>
              <a:rPr lang="es-EC" dirty="0"/>
              <a:t>. Análisis discriminante </a:t>
            </a:r>
            <a:r>
              <a:rPr lang="es-EC" dirty="0" smtClean="0"/>
              <a:t>(AFD) </a:t>
            </a:r>
            <a:r>
              <a:rPr lang="es-EC" dirty="0"/>
              <a:t>y Análisis de variantes </a:t>
            </a:r>
            <a:r>
              <a:rPr lang="es-EC" dirty="0" smtClean="0"/>
              <a:t>	canónicas </a:t>
            </a:r>
            <a:r>
              <a:rPr lang="es-EC" dirty="0" smtClean="0"/>
              <a:t>(ACV)</a:t>
            </a:r>
            <a:endParaRPr lang="es-EC" dirty="0"/>
          </a:p>
          <a:p>
            <a:r>
              <a:rPr lang="es-EC" dirty="0"/>
              <a:t>	</a:t>
            </a:r>
            <a:r>
              <a:rPr lang="es-EC" dirty="0" smtClean="0"/>
              <a:t>II.B.3</a:t>
            </a:r>
            <a:r>
              <a:rPr lang="es-EC" dirty="0"/>
              <a:t>. Regresión multivariada</a:t>
            </a:r>
          </a:p>
          <a:p>
            <a:r>
              <a:rPr lang="es-EC" dirty="0"/>
              <a:t>	</a:t>
            </a:r>
            <a:r>
              <a:rPr lang="es-EC" dirty="0" smtClean="0"/>
              <a:t>II.B.4</a:t>
            </a:r>
            <a:r>
              <a:rPr lang="es-EC" dirty="0"/>
              <a:t>. Otros métodos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1930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altLang="es-EC" b="1" u="sng" dirty="0" smtClean="0"/>
              <a:t>PROGRAMA – Sábado</a:t>
            </a:r>
            <a:endParaRPr lang="es-EC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5120640"/>
          </a:xfrm>
        </p:spPr>
        <p:txBody>
          <a:bodyPr>
            <a:normAutofit fontScale="92500" lnSpcReduction="10000"/>
          </a:bodyPr>
          <a:lstStyle/>
          <a:p>
            <a:r>
              <a:rPr lang="es-EC" dirty="0" smtClean="0"/>
              <a:t>III.A. </a:t>
            </a:r>
            <a:r>
              <a:rPr lang="es-EC" dirty="0"/>
              <a:t>Mañana - Colección de datos </a:t>
            </a:r>
          </a:p>
          <a:p>
            <a:r>
              <a:rPr lang="es-EC" dirty="0"/>
              <a:t>	</a:t>
            </a:r>
            <a:r>
              <a:rPr lang="es-EC" dirty="0" smtClean="0"/>
              <a:t>III.A.1 Preparación </a:t>
            </a:r>
            <a:r>
              <a:rPr lang="es-EC" dirty="0"/>
              <a:t>de especímenes/Toma de </a:t>
            </a:r>
            <a:r>
              <a:rPr lang="es-EC" dirty="0" smtClean="0"/>
              <a:t>fotos - Teoría</a:t>
            </a:r>
            <a:endParaRPr lang="es-EC" dirty="0"/>
          </a:p>
          <a:p>
            <a:r>
              <a:rPr lang="es-EC" dirty="0"/>
              <a:t>	</a:t>
            </a:r>
            <a:r>
              <a:rPr lang="es-EC" dirty="0" smtClean="0"/>
              <a:t>III.A.2</a:t>
            </a:r>
            <a:r>
              <a:rPr lang="es-EC" dirty="0"/>
              <a:t>. Digitación de </a:t>
            </a:r>
            <a:r>
              <a:rPr lang="es-EC" dirty="0" smtClean="0"/>
              <a:t>hitos/Contornos - Teoría</a:t>
            </a:r>
            <a:endParaRPr lang="es-EC" dirty="0"/>
          </a:p>
          <a:p>
            <a:r>
              <a:rPr lang="es-EC" dirty="0"/>
              <a:t>	</a:t>
            </a:r>
            <a:r>
              <a:rPr lang="es-EC" dirty="0" smtClean="0"/>
              <a:t>III.A.3</a:t>
            </a:r>
            <a:r>
              <a:rPr lang="es-EC" dirty="0"/>
              <a:t>. Creación de archivos </a:t>
            </a:r>
            <a:r>
              <a:rPr lang="es-EC" dirty="0" smtClean="0"/>
              <a:t>TPS - Teoría</a:t>
            </a:r>
            <a:endParaRPr lang="es-EC" dirty="0"/>
          </a:p>
          <a:p>
            <a:r>
              <a:rPr lang="es-EC" dirty="0"/>
              <a:t>	</a:t>
            </a:r>
            <a:r>
              <a:rPr lang="es-EC" dirty="0" smtClean="0"/>
              <a:t>III.A.4. </a:t>
            </a:r>
            <a:r>
              <a:rPr lang="es-EC" dirty="0"/>
              <a:t>Creación de archivos TPS para proyectos aplicados</a:t>
            </a:r>
          </a:p>
          <a:p>
            <a:endParaRPr lang="es-EC" dirty="0"/>
          </a:p>
          <a:p>
            <a:r>
              <a:rPr lang="es-EC" dirty="0" smtClean="0"/>
              <a:t>III.B. </a:t>
            </a:r>
            <a:r>
              <a:rPr lang="es-EC" dirty="0"/>
              <a:t>Tarde - Introducción a programas comunes de </a:t>
            </a:r>
            <a:r>
              <a:rPr lang="es-EC" dirty="0" err="1"/>
              <a:t>Morfometría</a:t>
            </a:r>
            <a:r>
              <a:rPr lang="es-EC" dirty="0"/>
              <a:t> Geométrica</a:t>
            </a:r>
          </a:p>
          <a:p>
            <a:r>
              <a:rPr lang="es-EC" dirty="0"/>
              <a:t>	III.B.1. Serie TPS</a:t>
            </a:r>
          </a:p>
          <a:p>
            <a:r>
              <a:rPr lang="es-EC" dirty="0"/>
              <a:t>	III.B.2. </a:t>
            </a:r>
            <a:r>
              <a:rPr lang="es-EC" dirty="0" err="1"/>
              <a:t>MorphoJ</a:t>
            </a:r>
            <a:endParaRPr lang="es-EC" dirty="0"/>
          </a:p>
          <a:p>
            <a:r>
              <a:rPr lang="es-EC" dirty="0"/>
              <a:t>	III.B.3. Programas en R</a:t>
            </a:r>
          </a:p>
        </p:txBody>
      </p:sp>
    </p:spTree>
    <p:extLst>
      <p:ext uri="{BB962C8B-B14F-4D97-AF65-F5344CB8AC3E}">
        <p14:creationId xmlns:p14="http://schemas.microsoft.com/office/powerpoint/2010/main" val="17511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altLang="es-EC" b="1" u="sng" dirty="0" smtClean="0"/>
              <a:t>PROGRAMA – Domingo</a:t>
            </a:r>
            <a:endParaRPr lang="es-EC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C" sz="2400" dirty="0"/>
              <a:t>IV. </a:t>
            </a:r>
            <a:r>
              <a:rPr lang="es-EC" sz="2400" dirty="0" smtClean="0"/>
              <a:t>Mañana</a:t>
            </a:r>
            <a:endParaRPr lang="es-EC" sz="2400" dirty="0"/>
          </a:p>
          <a:p>
            <a:pPr lvl="2"/>
            <a:r>
              <a:rPr lang="es-EC" sz="2400" dirty="0"/>
              <a:t>IV.A. Práctica: Análisis de datos de </a:t>
            </a:r>
            <a:r>
              <a:rPr lang="es-EC" sz="2400" dirty="0" err="1"/>
              <a:t>morfometría</a:t>
            </a:r>
            <a:r>
              <a:rPr lang="es-EC" sz="2400" dirty="0"/>
              <a:t> geométrica multivariados - Ejercicios</a:t>
            </a:r>
          </a:p>
          <a:p>
            <a:pPr lvl="2"/>
            <a:r>
              <a:rPr lang="es-EC" sz="2400" dirty="0"/>
              <a:t>IV.B. Práctica: Análisis de datos para proyectos aplicados</a:t>
            </a:r>
          </a:p>
          <a:p>
            <a:pPr lvl="2"/>
            <a:r>
              <a:rPr lang="es-EC" sz="2400" dirty="0" smtClean="0"/>
              <a:t>IV.C</a:t>
            </a:r>
            <a:r>
              <a:rPr lang="es-EC" sz="2400" dirty="0"/>
              <a:t>. Práctica: Análisis de datos para proyectos aplicados (continuación)</a:t>
            </a:r>
          </a:p>
          <a:p>
            <a:pPr lvl="2"/>
            <a:r>
              <a:rPr lang="es-EC" sz="2400" dirty="0"/>
              <a:t>IV.D. Discusión y conclusiones	</a:t>
            </a:r>
          </a:p>
        </p:txBody>
      </p:sp>
    </p:spTree>
    <p:extLst>
      <p:ext uri="{BB962C8B-B14F-4D97-AF65-F5344CB8AC3E}">
        <p14:creationId xmlns:p14="http://schemas.microsoft.com/office/powerpoint/2010/main" val="263192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8636" y="841872"/>
            <a:ext cx="10003315" cy="4688596"/>
          </a:xfrm>
        </p:spPr>
        <p:txBody>
          <a:bodyPr>
            <a:noAutofit/>
          </a:bodyPr>
          <a:lstStyle/>
          <a:p>
            <a:pPr algn="l" eaLnBrk="1" hangingPunct="1"/>
            <a:r>
              <a:rPr lang="es-EC" altLang="es-EC" sz="4400" u="sng" dirty="0" smtClean="0"/>
              <a:t>Introducciones</a:t>
            </a:r>
            <a:r>
              <a:rPr lang="es-EC" altLang="es-EC" sz="4400" dirty="0" smtClean="0"/>
              <a:t>:</a:t>
            </a:r>
          </a:p>
          <a:p>
            <a:pPr algn="l" eaLnBrk="1" hangingPunct="1"/>
            <a:endParaRPr lang="es-EC" altLang="es-EC" sz="4400" dirty="0" smtClean="0"/>
          </a:p>
        </p:txBody>
      </p:sp>
    </p:spTree>
    <p:extLst>
      <p:ext uri="{BB962C8B-B14F-4D97-AF65-F5344CB8AC3E}">
        <p14:creationId xmlns:p14="http://schemas.microsoft.com/office/powerpoint/2010/main" val="97508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P10100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1711326"/>
            <a:ext cx="259080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5" descr="P1010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6" y="492125"/>
            <a:ext cx="26400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8" descr="tetra2_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476" y="0"/>
            <a:ext cx="24225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16" descr="Aequidens_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475" y="1905001"/>
            <a:ext cx="24384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17" descr="tetra1_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475" y="1143000"/>
            <a:ext cx="24384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Box 34"/>
          <p:cNvSpPr txBox="1">
            <a:spLocks noChangeArrowheads="1"/>
          </p:cNvSpPr>
          <p:nvPr/>
        </p:nvSpPr>
        <p:spPr bwMode="auto">
          <a:xfrm>
            <a:off x="2362200" y="2833688"/>
            <a:ext cx="251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t>Aguirre Lab</a:t>
            </a:r>
          </a:p>
        </p:txBody>
      </p:sp>
      <p:pic>
        <p:nvPicPr>
          <p:cNvPr id="2970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429000"/>
            <a:ext cx="43688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13" descr="C:\Users\waguirre\Desktop\0_Daniel_use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3411538"/>
            <a:ext cx="43942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condor.depaul.edu/waguirre/aguirre_lab_feb_1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7" y="39174"/>
            <a:ext cx="3175681" cy="281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45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FA_fig_new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3" y="1709738"/>
            <a:ext cx="502126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16" descr="01_10DNAGeneticMaterial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671638"/>
            <a:ext cx="421163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6772275" y="5157788"/>
            <a:ext cx="3590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err="1" smtClean="0">
                <a:latin typeface="Arial" panose="020B0604020202020204" pitchFamily="34" charset="0"/>
              </a:rPr>
              <a:t>Genética</a:t>
            </a:r>
            <a:r>
              <a:rPr lang="en-US" altLang="en-US" sz="2800" dirty="0" smtClean="0">
                <a:latin typeface="Arial" panose="020B0604020202020204" pitchFamily="34" charset="0"/>
              </a:rPr>
              <a:t> </a:t>
            </a:r>
            <a:r>
              <a:rPr lang="en-US" altLang="en-US" sz="2800" dirty="0" err="1" smtClean="0">
                <a:latin typeface="Arial" panose="020B0604020202020204" pitchFamily="34" charset="0"/>
              </a:rPr>
              <a:t>Poblacional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  <p:sp>
        <p:nvSpPr>
          <p:cNvPr id="31749" name="TextBox 6"/>
          <p:cNvSpPr txBox="1">
            <a:spLocks noChangeArrowheads="1"/>
          </p:cNvSpPr>
          <p:nvPr/>
        </p:nvSpPr>
        <p:spPr bwMode="auto">
          <a:xfrm>
            <a:off x="2847839" y="5129622"/>
            <a:ext cx="231199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err="1" smtClean="0">
                <a:latin typeface="Arial" panose="020B0604020202020204" pitchFamily="34" charset="0"/>
              </a:rPr>
              <a:t>Morfometría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  <p:sp>
        <p:nvSpPr>
          <p:cNvPr id="3175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229600" cy="762000"/>
          </a:xfrm>
        </p:spPr>
        <p:txBody>
          <a:bodyPr/>
          <a:lstStyle/>
          <a:p>
            <a:pPr eaLnBrk="1" hangingPunct="1"/>
            <a:r>
              <a:rPr lang="es-EC" altLang="en-US" dirty="0" smtClean="0"/>
              <a:t>Métodos que Empleamos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29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462</Words>
  <Application>Microsoft Office PowerPoint</Application>
  <PresentationFormat>Widescreen</PresentationFormat>
  <Paragraphs>130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Introducción a la Morfometría Geométrica: Teoría y Aplicaciones</vt:lpstr>
      <vt:lpstr>PowerPoint Presentation</vt:lpstr>
      <vt:lpstr>PROGRAMA – Jueves</vt:lpstr>
      <vt:lpstr>PROGRAMA – Viernes</vt:lpstr>
      <vt:lpstr>PROGRAMA – Sábado</vt:lpstr>
      <vt:lpstr>PROGRAMA – Domingo</vt:lpstr>
      <vt:lpstr>PowerPoint Presentation</vt:lpstr>
      <vt:lpstr>PowerPoint Presentation</vt:lpstr>
      <vt:lpstr>Métodos que Empleamos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Describiendo la Variación</vt:lpstr>
      <vt:lpstr>Morfometría</vt:lpstr>
      <vt:lpstr>Morfometría Tradicional</vt:lpstr>
      <vt:lpstr>Morfometría Tradicional</vt:lpstr>
      <vt:lpstr>Ejemplos de Aplicaciones</vt:lpstr>
      <vt:lpstr>Limitaciones: Morfometría Tradicional</vt:lpstr>
      <vt:lpstr>Avance: Box Truss (Strauss y Bookstein, 1982)</vt:lpstr>
    </vt:vector>
  </TitlesOfParts>
  <Company>DePaul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Morfometría Geométrica para Biólogos: Aplicaciones en la Ictiología</dc:title>
  <dc:creator>Aguirre, Windsor</dc:creator>
  <cp:lastModifiedBy>Aguirre, Windsor</cp:lastModifiedBy>
  <cp:revision>70</cp:revision>
  <dcterms:created xsi:type="dcterms:W3CDTF">2017-06-28T17:11:46Z</dcterms:created>
  <dcterms:modified xsi:type="dcterms:W3CDTF">2019-12-08T15:19:19Z</dcterms:modified>
</cp:coreProperties>
</file>